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Tahoma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BiPfY7EPqD7p/QUO+vmM0wyXs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Tahoma-regular.fntdata"/><Relationship Id="rId7" Type="http://schemas.openxmlformats.org/officeDocument/2006/relationships/font" Target="fonts/Tahoma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235046" y="1310256"/>
            <a:ext cx="11721907" cy="3758618"/>
            <a:chOff x="6446" y="1497937"/>
            <a:chExt cx="11721907" cy="3758618"/>
          </a:xfrm>
        </p:grpSpPr>
        <p:sp>
          <p:nvSpPr>
            <p:cNvPr id="85" name="Google Shape;85;p1"/>
            <p:cNvSpPr/>
            <p:nvPr/>
          </p:nvSpPr>
          <p:spPr>
            <a:xfrm>
              <a:off x="11024771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86" name="Google Shape;86;p1"/>
            <p:cNvSpPr/>
            <p:nvPr/>
          </p:nvSpPr>
          <p:spPr>
            <a:xfrm>
              <a:off x="9754767" y="3149603"/>
              <a:ext cx="1315724" cy="31308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87" name="Google Shape;87;p1"/>
            <p:cNvSpPr/>
            <p:nvPr/>
          </p:nvSpPr>
          <p:spPr>
            <a:xfrm>
              <a:off x="9709047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88" name="Google Shape;88;p1"/>
            <p:cNvSpPr/>
            <p:nvPr/>
          </p:nvSpPr>
          <p:spPr>
            <a:xfrm>
              <a:off x="9709047" y="3149603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89" name="Google Shape;89;p1"/>
            <p:cNvSpPr/>
            <p:nvPr/>
          </p:nvSpPr>
          <p:spPr>
            <a:xfrm>
              <a:off x="8393323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0" name="Google Shape;90;p1"/>
            <p:cNvSpPr/>
            <p:nvPr/>
          </p:nvSpPr>
          <p:spPr>
            <a:xfrm>
              <a:off x="8439043" y="3149603"/>
              <a:ext cx="1315724" cy="31308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1" name="Google Shape;91;p1"/>
            <p:cNvSpPr/>
            <p:nvPr/>
          </p:nvSpPr>
          <p:spPr>
            <a:xfrm>
              <a:off x="5488190" y="2181515"/>
              <a:ext cx="4266577" cy="284509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7938"/>
                  </a:lnTo>
                  <a:lnTo>
                    <a:pt x="120000" y="77938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2" name="Google Shape;92;p1"/>
            <p:cNvSpPr/>
            <p:nvPr/>
          </p:nvSpPr>
          <p:spPr>
            <a:xfrm>
              <a:off x="7077598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3" name="Google Shape;93;p1"/>
            <p:cNvSpPr/>
            <p:nvPr/>
          </p:nvSpPr>
          <p:spPr>
            <a:xfrm>
              <a:off x="6465456" y="3149603"/>
              <a:ext cx="657862" cy="31308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4" name="Google Shape;94;p1"/>
            <p:cNvSpPr/>
            <p:nvPr/>
          </p:nvSpPr>
          <p:spPr>
            <a:xfrm>
              <a:off x="5761874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5" name="Google Shape;95;p1"/>
            <p:cNvSpPr/>
            <p:nvPr/>
          </p:nvSpPr>
          <p:spPr>
            <a:xfrm>
              <a:off x="5807594" y="3149603"/>
              <a:ext cx="657862" cy="31308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6" name="Google Shape;96;p1"/>
            <p:cNvSpPr/>
            <p:nvPr/>
          </p:nvSpPr>
          <p:spPr>
            <a:xfrm>
              <a:off x="5488190" y="2181515"/>
              <a:ext cx="977266" cy="284509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7938"/>
                  </a:lnTo>
                  <a:lnTo>
                    <a:pt x="120000" y="77938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7" name="Google Shape;97;p1"/>
            <p:cNvSpPr/>
            <p:nvPr/>
          </p:nvSpPr>
          <p:spPr>
            <a:xfrm>
              <a:off x="4446150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8" name="Google Shape;98;p1"/>
            <p:cNvSpPr/>
            <p:nvPr/>
          </p:nvSpPr>
          <p:spPr>
            <a:xfrm>
              <a:off x="3834007" y="3149603"/>
              <a:ext cx="657862" cy="31308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9" name="Google Shape;99;p1"/>
            <p:cNvSpPr/>
            <p:nvPr/>
          </p:nvSpPr>
          <p:spPr>
            <a:xfrm>
              <a:off x="3130425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0" name="Google Shape;100;p1"/>
            <p:cNvSpPr/>
            <p:nvPr/>
          </p:nvSpPr>
          <p:spPr>
            <a:xfrm>
              <a:off x="3176145" y="3149603"/>
              <a:ext cx="657862" cy="31308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1" name="Google Shape;101;p1"/>
            <p:cNvSpPr/>
            <p:nvPr/>
          </p:nvSpPr>
          <p:spPr>
            <a:xfrm>
              <a:off x="3834007" y="2181515"/>
              <a:ext cx="1654182" cy="284509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7938"/>
                  </a:lnTo>
                  <a:lnTo>
                    <a:pt x="0" y="779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2" name="Google Shape;102;p1"/>
            <p:cNvSpPr/>
            <p:nvPr/>
          </p:nvSpPr>
          <p:spPr>
            <a:xfrm>
              <a:off x="1814701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3" name="Google Shape;103;p1"/>
            <p:cNvSpPr/>
            <p:nvPr/>
          </p:nvSpPr>
          <p:spPr>
            <a:xfrm>
              <a:off x="1202559" y="3149603"/>
              <a:ext cx="657862" cy="31308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4" name="Google Shape;104;p1"/>
            <p:cNvSpPr/>
            <p:nvPr/>
          </p:nvSpPr>
          <p:spPr>
            <a:xfrm>
              <a:off x="498976" y="4146264"/>
              <a:ext cx="91440" cy="313082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5" name="Google Shape;105;p1"/>
            <p:cNvSpPr/>
            <p:nvPr/>
          </p:nvSpPr>
          <p:spPr>
            <a:xfrm>
              <a:off x="544696" y="3149603"/>
              <a:ext cx="657862" cy="31308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659C4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6" name="Google Shape;106;p1"/>
            <p:cNvSpPr/>
            <p:nvPr/>
          </p:nvSpPr>
          <p:spPr>
            <a:xfrm>
              <a:off x="1202559" y="2181515"/>
              <a:ext cx="4285631" cy="284509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7938"/>
                  </a:lnTo>
                  <a:lnTo>
                    <a:pt x="0" y="779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7" name="Google Shape;107;p1"/>
            <p:cNvSpPr/>
            <p:nvPr/>
          </p:nvSpPr>
          <p:spPr>
            <a:xfrm>
              <a:off x="4949939" y="149793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5069550" y="161156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5089571" y="1631588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GB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Equine Assisted Services</a:t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664308" y="2466024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783919" y="257965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803940" y="2599676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Mental Health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6446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126057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"/>
            <p:cNvSpPr txBox="1"/>
            <p:nvPr/>
          </p:nvSpPr>
          <p:spPr>
            <a:xfrm>
              <a:off x="146078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Regulated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6446" y="4459347"/>
              <a:ext cx="1076400" cy="683700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26057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46078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Psychiatr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ist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Clinical Psycholo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gist,</a:t>
              </a:r>
              <a:b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Occupational Therap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y, Drama/Art/Music Therapist</a:t>
              </a:r>
              <a:endParaRPr b="0" i="0" sz="800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322170" y="3462685"/>
              <a:ext cx="1076400" cy="683700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1441781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 txBox="1"/>
            <p:nvPr/>
          </p:nvSpPr>
          <p:spPr>
            <a:xfrm>
              <a:off x="1461802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Unregulated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1322170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441781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 txBox="1"/>
            <p:nvPr/>
          </p:nvSpPr>
          <p:spPr>
            <a:xfrm>
              <a:off x="1441777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2665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EAS Facilitator, 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Psychotherap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Counselling,  Behaviour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:go="http://customooxmlschemas.google.com/" textRoundtripDataId="0"/>
                    </a:ext>
                  </a:extLst>
                </a:rPr>
                <a:t>Therap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y, Physical activity</a:t>
              </a:r>
              <a:endPara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3295756" y="2466024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3415368" y="257965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3435389" y="2599676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Social Care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2637894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2757506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2777527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Regulated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637894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757506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"/>
            <p:cNvSpPr txBox="1"/>
            <p:nvPr/>
          </p:nvSpPr>
          <p:spPr>
            <a:xfrm>
              <a:off x="2757502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Social Worker, Occupational Therapist</a:t>
              </a:r>
              <a:endPara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3953619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4073230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"/>
            <p:cNvSpPr txBox="1"/>
            <p:nvPr/>
          </p:nvSpPr>
          <p:spPr>
            <a:xfrm>
              <a:off x="4093251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Unregulated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3953619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4073230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"/>
            <p:cNvSpPr txBox="1"/>
            <p:nvPr/>
          </p:nvSpPr>
          <p:spPr>
            <a:xfrm>
              <a:off x="4073226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2665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EAS Facilitator, 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Youth, Offending, Homelessness, Addiction, Domestic Violence, Social care</a:t>
              </a:r>
              <a:endPara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5927205" y="2466024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6046816" y="257965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"/>
            <p:cNvSpPr txBox="1"/>
            <p:nvPr/>
          </p:nvSpPr>
          <p:spPr>
            <a:xfrm>
              <a:off x="6066837" y="2599676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Physical Health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5269343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5388954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"/>
            <p:cNvSpPr txBox="1"/>
            <p:nvPr/>
          </p:nvSpPr>
          <p:spPr>
            <a:xfrm>
              <a:off x="5408975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Clinical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5269343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5388954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"/>
            <p:cNvSpPr txBox="1"/>
            <p:nvPr/>
          </p:nvSpPr>
          <p:spPr>
            <a:xfrm>
              <a:off x="5388950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:go="http://customooxmlschemas.google.com/" textRoundtripDataId="1"/>
                    </a:ext>
                  </a:extLst>
                </a:rPr>
                <a:t>Physiotherap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Occupational Therap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Psychomotor, Speech &amp; Language </a:t>
              </a:r>
              <a:endPara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6585067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6704679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"/>
            <p:cNvSpPr txBox="1"/>
            <p:nvPr/>
          </p:nvSpPr>
          <p:spPr>
            <a:xfrm>
              <a:off x="6724700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Non-Clinical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6585067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6704679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"/>
            <p:cNvSpPr txBox="1"/>
            <p:nvPr/>
          </p:nvSpPr>
          <p:spPr>
            <a:xfrm>
              <a:off x="6704675" y="4592998"/>
              <a:ext cx="1036500" cy="643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r>
                <a:rPr lang="en-GB" sz="800">
                  <a:solidFill>
                    <a:schemeClr val="dk1"/>
                  </a:solidFill>
                  <a:highlight>
                    <a:schemeClr val="lt1"/>
                  </a:highlight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:go="http://customooxmlschemas.google.com/" textRoundtripDataId="2"/>
                    </a:ext>
                  </a:extLst>
                </a:rPr>
                <a:t>Riding, Driving,</a:t>
              </a:r>
              <a:r>
                <a:rPr lang="en-GB" sz="800">
                  <a:solidFill>
                    <a:schemeClr val="dk1"/>
                  </a:solidFill>
                  <a:highlight>
                    <a:schemeClr val="lt1"/>
                  </a:highlight>
                  <a:latin typeface="Calibri"/>
                  <a:ea typeface="Calibri"/>
                  <a:cs typeface="Calibri"/>
                  <a:sym typeface="Calibri"/>
                </a:rPr>
                <a:t> Ho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rsemanship, Vaulting, Equine Care, Therapeutic Riding, Physical Education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9216516" y="2466024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9336127" y="257965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"/>
            <p:cNvSpPr txBox="1"/>
            <p:nvPr/>
          </p:nvSpPr>
          <p:spPr>
            <a:xfrm>
              <a:off x="9356148" y="2599676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Learning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7900792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>
              <a:off x="8020403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"/>
            <p:cNvSpPr txBox="1"/>
            <p:nvPr/>
          </p:nvSpPr>
          <p:spPr>
            <a:xfrm>
              <a:off x="8040424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National Curriculum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7900792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8020403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"/>
            <p:cNvSpPr txBox="1"/>
            <p:nvPr/>
          </p:nvSpPr>
          <p:spPr>
            <a:xfrm>
              <a:off x="8020399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Teach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ers, Teaching assistants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9216516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9336127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"/>
            <p:cNvSpPr txBox="1"/>
            <p:nvPr/>
          </p:nvSpPr>
          <p:spPr>
            <a:xfrm>
              <a:off x="9356148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Engagement with Education / Informal Learning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"/>
            <p:cNvSpPr/>
            <p:nvPr/>
          </p:nvSpPr>
          <p:spPr>
            <a:xfrm>
              <a:off x="9216516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9336127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"/>
            <p:cNvSpPr txBox="1"/>
            <p:nvPr/>
          </p:nvSpPr>
          <p:spPr>
            <a:xfrm>
              <a:off x="9336123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19050" spcFirstLastPara="1" rIns="190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EAS Facilitator, 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Mental Health/Behaviour Support, S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SLT, Life/Work Skills, Youth/Family work </a:t>
              </a:r>
              <a:endPara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10532240" y="3462685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10651852" y="3576316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"/>
            <p:cNvSpPr txBox="1"/>
            <p:nvPr/>
          </p:nvSpPr>
          <p:spPr>
            <a:xfrm>
              <a:off x="10671873" y="3596337"/>
              <a:ext cx="1036459" cy="643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Equine/ Equestrian Skills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"/>
            <p:cNvSpPr/>
            <p:nvPr/>
          </p:nvSpPr>
          <p:spPr>
            <a:xfrm>
              <a:off x="10532240" y="445934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10651852" y="4572977"/>
              <a:ext cx="1076501" cy="68357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"/>
            <p:cNvSpPr txBox="1"/>
            <p:nvPr/>
          </p:nvSpPr>
          <p:spPr>
            <a:xfrm>
              <a:off x="10651848" y="4592998"/>
              <a:ext cx="1036500" cy="6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2665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:go="http://customooxmlschemas.google.com/" textRoundtripDataId="3"/>
                    </a:ext>
                  </a:extLst>
                </a:rPr>
                <a:t>Riding, Driving,</a:t>
              </a:r>
              <a:r>
                <a:rPr b="0" i="0" lang="en-GB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Horsemanship, Vaulting, Equine Care, Therapeutic Riding</a:t>
              </a:r>
              <a:endPara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" name="Google Shape;176;p1"/>
          <p:cNvSpPr txBox="1"/>
          <p:nvPr/>
        </p:nvSpPr>
        <p:spPr>
          <a:xfrm>
            <a:off x="228600" y="5391359"/>
            <a:ext cx="11734800" cy="1385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purpose of this chart is to give an overview of the EAS sector.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line 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 have divided the sector into 4 broad referral routes and expected outcomes; on line 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 sub-divide by the types of professionals you may find working alongside equines in these EAS settings. Line 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offers </a:t>
            </a:r>
            <a:r>
              <a:rPr b="1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examples</a:t>
            </a: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professions often working at EAS centres,</a:t>
            </a: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but this list is not exhaustive. In </a:t>
            </a:r>
            <a:r>
              <a:rPr b="1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 practice</a:t>
            </a: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 should be an appropriate mix of equine skills and the skills relevant to the desired outcomes for the service users. Qualified EAS Facilitators will have crossover skills. </a:t>
            </a: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recognize that some service providers may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under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</a:t>
            </a: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EAS areas. We also recognize that the terminology for professions in different countries may differ. </a:t>
            </a:r>
            <a:r>
              <a:rPr b="0" i="0" lang="en-GB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We welcome </a:t>
            </a:r>
            <a:r>
              <a:rPr b="0" i="0" lang="en-GB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translations </a:t>
            </a:r>
            <a:r>
              <a:rPr b="0" i="0" lang="en-GB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for other</a:t>
            </a:r>
            <a:r>
              <a:rPr b="0" i="0" lang="en-GB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languages</a:t>
            </a:r>
            <a:r>
              <a:rPr lang="en-GB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countries - they may require an altered structure to reflect the EAS sector within that country.</a:t>
            </a:r>
            <a:endParaRPr b="0" i="0" u="none" cap="none" strike="noStrike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Google Shape;177;p1"/>
          <p:cNvPicPr preferRelativeResize="0"/>
          <p:nvPr/>
        </p:nvPicPr>
        <p:blipFill rotWithShape="1">
          <a:blip r:embed="rId3">
            <a:alphaModFix/>
          </a:blip>
          <a:srcRect b="12937" l="0" r="0" t="0"/>
          <a:stretch/>
        </p:blipFill>
        <p:spPr>
          <a:xfrm>
            <a:off x="162075" y="170701"/>
            <a:ext cx="2038050" cy="177432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1"/>
          <p:cNvSpPr txBox="1"/>
          <p:nvPr/>
        </p:nvSpPr>
        <p:spPr>
          <a:xfrm>
            <a:off x="3109912" y="170705"/>
            <a:ext cx="56865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rgbClr val="004F76"/>
                </a:solidFill>
                <a:latin typeface="Tahoma"/>
                <a:ea typeface="Tahoma"/>
                <a:cs typeface="Tahoma"/>
                <a:sym typeface="Tahoma"/>
              </a:rPr>
              <a:t>Equine Assisted Services Sector 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"/>
          <p:cNvSpPr txBox="1"/>
          <p:nvPr/>
        </p:nvSpPr>
        <p:spPr>
          <a:xfrm>
            <a:off x="-76200" y="3320725"/>
            <a:ext cx="360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004F76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2800">
              <a:solidFill>
                <a:srgbClr val="004F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"/>
          <p:cNvSpPr txBox="1"/>
          <p:nvPr/>
        </p:nvSpPr>
        <p:spPr>
          <a:xfrm>
            <a:off x="-76200" y="4272450"/>
            <a:ext cx="360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004F76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2800">
              <a:solidFill>
                <a:srgbClr val="004F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"/>
          <p:cNvSpPr txBox="1"/>
          <p:nvPr/>
        </p:nvSpPr>
        <p:spPr>
          <a:xfrm>
            <a:off x="260825" y="2503475"/>
            <a:ext cx="480300" cy="30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004F76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800">
              <a:solidFill>
                <a:srgbClr val="004F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"/>
          <p:cNvSpPr/>
          <p:nvPr/>
        </p:nvSpPr>
        <p:spPr>
          <a:xfrm>
            <a:off x="9090175" y="275450"/>
            <a:ext cx="2993400" cy="864300"/>
          </a:xfrm>
          <a:prstGeom prst="roundRect">
            <a:avLst>
              <a:gd fmla="val 10000" name="adj"/>
            </a:avLst>
          </a:prstGeom>
          <a:solidFill>
            <a:srgbClr val="FFFFFF"/>
          </a:solidFill>
          <a:ln cap="flat" cmpd="sng" w="381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le:Flag of the United Kingdom (3-5).svg - Wikimedia Commons" id="183" name="Google Shape;183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43745" y="466800"/>
            <a:ext cx="809027" cy="48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"/>
          <p:cNvSpPr txBox="1"/>
          <p:nvPr/>
        </p:nvSpPr>
        <p:spPr>
          <a:xfrm>
            <a:off x="9010675" y="470575"/>
            <a:ext cx="30000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Version English - UK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 2025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2025-02-18T15:45:04Z</dcterms:created>
  <dc:creator>HETI</dc:creator>
</cp:coreProperties>
</file>